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etrona"/>
      <p:regular r:id="rId15"/>
    </p:embeddedFont>
    <p:embeddedFont>
      <p:font typeface="Petrona"/>
      <p:regular r:id="rId16"/>
    </p:embeddedFont>
    <p:embeddedFont>
      <p:font typeface="Petrona"/>
      <p:regular r:id="rId17"/>
    </p:embeddedFont>
    <p:embeddedFont>
      <p:font typeface="Petrona"/>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5-1.png>
</file>

<file path=ppt/media/image-6-1.png>
</file>

<file path=ppt/media/image-7-1.png>
</file>

<file path=ppt/media/image-8-1.png>
</file>

<file path=ppt/media/image-8-2.png>
</file>

<file path=ppt/media/image-8-3.png>
</file>

<file path=ppt/media/image-8-4.png>
</file>

<file path=ppt/media/image-8-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474595"/>
            <a:ext cx="7556421" cy="1488519"/>
          </a:xfrm>
          <a:prstGeom prst="rect">
            <a:avLst/>
          </a:prstGeom>
          <a:noFill/>
          <a:ln/>
        </p:spPr>
        <p:txBody>
          <a:bodyPr wrap="square" lIns="0" tIns="0" rIns="0" bIns="0" rtlCol="0" anchor="t"/>
          <a:lstStyle/>
          <a:p>
            <a:pPr algn="l"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Introduction to Support Vector Machines (SVMs)</a:t>
            </a:r>
            <a:endParaRPr lang="en-US" sz="4650" dirty="0"/>
          </a:p>
        </p:txBody>
      </p:sp>
      <p:sp>
        <p:nvSpPr>
          <p:cNvPr id="4" name="Text 1"/>
          <p:cNvSpPr/>
          <p:nvPr/>
        </p:nvSpPr>
        <p:spPr>
          <a:xfrm>
            <a:off x="6280190" y="4303276"/>
            <a:ext cx="7556421" cy="1451610"/>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Support Vector Machines (SVMs) are a powerful machine learning algorithm used for classification and regression tasks. They work by finding the optimal hyperplane that separates different classes of data with the largest possible margin.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028236"/>
            <a:ext cx="5954197" cy="744260"/>
          </a:xfrm>
          <a:prstGeom prst="rect">
            <a:avLst/>
          </a:prstGeom>
          <a:noFill/>
          <a:ln/>
        </p:spPr>
        <p:txBody>
          <a:bodyPr wrap="none" lIns="0" tIns="0" rIns="0" bIns="0" rtlCol="0" anchor="t"/>
          <a:lstStyle/>
          <a:p>
            <a:pPr algn="l"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What are SVMs?</a:t>
            </a:r>
            <a:endParaRPr lang="en-US" sz="4650" dirty="0"/>
          </a:p>
        </p:txBody>
      </p:sp>
      <p:sp>
        <p:nvSpPr>
          <p:cNvPr id="4" name="Text 1"/>
          <p:cNvSpPr/>
          <p:nvPr/>
        </p:nvSpPr>
        <p:spPr>
          <a:xfrm>
            <a:off x="793790" y="4112657"/>
            <a:ext cx="7556421" cy="1088708"/>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SVMs are supervised learning models that analyze data for classification and regression analysis. They work by identifying the optimal hyperplane that maximizes the margin between two or more classes of data points.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513290"/>
            <a:ext cx="5954197" cy="744260"/>
          </a:xfrm>
          <a:prstGeom prst="rect">
            <a:avLst/>
          </a:prstGeom>
          <a:noFill/>
          <a:ln/>
        </p:spPr>
        <p:txBody>
          <a:bodyPr wrap="none" lIns="0" tIns="0" rIns="0" bIns="0" rtlCol="0" anchor="t"/>
          <a:lstStyle/>
          <a:p>
            <a:pPr algn="l"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Linear SVMs</a:t>
            </a:r>
            <a:endParaRPr lang="en-US" sz="4650" dirty="0"/>
          </a:p>
        </p:txBody>
      </p:sp>
      <p:sp>
        <p:nvSpPr>
          <p:cNvPr id="3" name="Text 1"/>
          <p:cNvSpPr/>
          <p:nvPr/>
        </p:nvSpPr>
        <p:spPr>
          <a:xfrm>
            <a:off x="793790" y="3824526"/>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FF8AAF"/>
                </a:solidFill>
                <a:latin typeface="Petrona Bold" pitchFamily="34" charset="0"/>
                <a:ea typeface="Petrona Bold" pitchFamily="34" charset="-122"/>
                <a:cs typeface="Petrona Bold" pitchFamily="34" charset="-120"/>
              </a:rPr>
              <a:t>Linear Separation</a:t>
            </a:r>
            <a:endParaRPr lang="en-US" sz="2300" dirty="0"/>
          </a:p>
        </p:txBody>
      </p:sp>
      <p:sp>
        <p:nvSpPr>
          <p:cNvPr id="4" name="Text 2"/>
          <p:cNvSpPr/>
          <p:nvPr/>
        </p:nvSpPr>
        <p:spPr>
          <a:xfrm>
            <a:off x="793790" y="4423410"/>
            <a:ext cx="6244709" cy="1088708"/>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For linearly separable data, SVMs find the optimal hyperplane that best divides the classes with the largest margin.</a:t>
            </a:r>
            <a:endParaRPr lang="en-US" sz="1750" dirty="0"/>
          </a:p>
        </p:txBody>
      </p:sp>
      <p:sp>
        <p:nvSpPr>
          <p:cNvPr id="5" name="Text 3"/>
          <p:cNvSpPr/>
          <p:nvPr/>
        </p:nvSpPr>
        <p:spPr>
          <a:xfrm>
            <a:off x="7599521" y="3824526"/>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FF8AAF"/>
                </a:solidFill>
                <a:latin typeface="Petrona Bold" pitchFamily="34" charset="0"/>
                <a:ea typeface="Petrona Bold" pitchFamily="34" charset="-122"/>
                <a:cs typeface="Petrona Bold" pitchFamily="34" charset="-120"/>
              </a:rPr>
              <a:t>Support Vectors</a:t>
            </a:r>
            <a:endParaRPr lang="en-US" sz="2300" dirty="0"/>
          </a:p>
        </p:txBody>
      </p:sp>
      <p:sp>
        <p:nvSpPr>
          <p:cNvPr id="6" name="Text 4"/>
          <p:cNvSpPr/>
          <p:nvPr/>
        </p:nvSpPr>
        <p:spPr>
          <a:xfrm>
            <a:off x="7599521" y="4423410"/>
            <a:ext cx="6244709" cy="725805"/>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The data points closest to the hyperplane are called support vectors, and they define the maximum-margin hyperplane.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513290"/>
            <a:ext cx="9752409" cy="744260"/>
          </a:xfrm>
          <a:prstGeom prst="rect">
            <a:avLst/>
          </a:prstGeom>
          <a:noFill/>
          <a:ln/>
        </p:spPr>
        <p:txBody>
          <a:bodyPr wrap="none" lIns="0" tIns="0" rIns="0" bIns="0" rtlCol="0" anchor="t"/>
          <a:lstStyle/>
          <a:p>
            <a:pPr algn="l"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Nonlinear SVMs and the Kernel Trick</a:t>
            </a:r>
            <a:endParaRPr lang="en-US" sz="4650" dirty="0"/>
          </a:p>
        </p:txBody>
      </p:sp>
      <p:sp>
        <p:nvSpPr>
          <p:cNvPr id="3" name="Text 1"/>
          <p:cNvSpPr/>
          <p:nvPr/>
        </p:nvSpPr>
        <p:spPr>
          <a:xfrm>
            <a:off x="793790" y="3824526"/>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FF8AAF"/>
                </a:solidFill>
                <a:latin typeface="Petrona Bold" pitchFamily="34" charset="0"/>
                <a:ea typeface="Petrona Bold" pitchFamily="34" charset="-122"/>
                <a:cs typeface="Petrona Bold" pitchFamily="34" charset="-120"/>
              </a:rPr>
              <a:t>Nonlinear Problems</a:t>
            </a:r>
            <a:endParaRPr lang="en-US" sz="2300" dirty="0"/>
          </a:p>
        </p:txBody>
      </p:sp>
      <p:sp>
        <p:nvSpPr>
          <p:cNvPr id="4" name="Text 2"/>
          <p:cNvSpPr/>
          <p:nvPr/>
        </p:nvSpPr>
        <p:spPr>
          <a:xfrm>
            <a:off x="793790" y="4423410"/>
            <a:ext cx="6244709" cy="1088708"/>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For data that is not linearly separable, SVMs use the "kernel trick" to map the data into a higher-dimensional feature space where it becomes linearly separable.</a:t>
            </a:r>
            <a:endParaRPr lang="en-US" sz="1750" dirty="0"/>
          </a:p>
        </p:txBody>
      </p:sp>
      <p:sp>
        <p:nvSpPr>
          <p:cNvPr id="5" name="Text 3"/>
          <p:cNvSpPr/>
          <p:nvPr/>
        </p:nvSpPr>
        <p:spPr>
          <a:xfrm>
            <a:off x="7599521" y="3824526"/>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FF8AAF"/>
                </a:solidFill>
                <a:latin typeface="Petrona Bold" pitchFamily="34" charset="0"/>
                <a:ea typeface="Petrona Bold" pitchFamily="34" charset="-122"/>
                <a:cs typeface="Petrona Bold" pitchFamily="34" charset="-120"/>
              </a:rPr>
              <a:t>Kernel Functions</a:t>
            </a:r>
            <a:endParaRPr lang="en-US" sz="2300" dirty="0"/>
          </a:p>
        </p:txBody>
      </p:sp>
      <p:sp>
        <p:nvSpPr>
          <p:cNvPr id="6" name="Text 4"/>
          <p:cNvSpPr/>
          <p:nvPr/>
        </p:nvSpPr>
        <p:spPr>
          <a:xfrm>
            <a:off x="7599521" y="4423410"/>
            <a:ext cx="6244709" cy="1088708"/>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Popular kernel functions include the linear, polynomial, and radial basis function (RBF) kernels, which allow SVMs to handle a wide range of nonlinear problems.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416487"/>
            <a:ext cx="7556421" cy="1488519"/>
          </a:xfrm>
          <a:prstGeom prst="rect">
            <a:avLst/>
          </a:prstGeom>
          <a:noFill/>
          <a:ln/>
        </p:spPr>
        <p:txBody>
          <a:bodyPr wrap="square" lIns="0" tIns="0" rIns="0" bIns="0" rtlCol="0" anchor="t"/>
          <a:lstStyle/>
          <a:p>
            <a:pPr algn="l"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Margin Maximization and Hyperplane Selection</a:t>
            </a:r>
            <a:endParaRPr lang="en-US" sz="4650" dirty="0"/>
          </a:p>
        </p:txBody>
      </p:sp>
      <p:sp>
        <p:nvSpPr>
          <p:cNvPr id="4" name="Shape 1"/>
          <p:cNvSpPr/>
          <p:nvPr/>
        </p:nvSpPr>
        <p:spPr>
          <a:xfrm>
            <a:off x="6280190" y="3500318"/>
            <a:ext cx="510302" cy="510302"/>
          </a:xfrm>
          <a:prstGeom prst="roundRect">
            <a:avLst>
              <a:gd name="adj" fmla="val 18669"/>
            </a:avLst>
          </a:prstGeom>
          <a:solidFill>
            <a:srgbClr val="2F1D63"/>
          </a:solidFill>
          <a:ln w="7620">
            <a:solidFill>
              <a:srgbClr val="48367C"/>
            </a:solidFill>
            <a:prstDash val="solid"/>
          </a:ln>
        </p:spPr>
      </p:sp>
      <p:sp>
        <p:nvSpPr>
          <p:cNvPr id="5" name="Text 2"/>
          <p:cNvSpPr/>
          <p:nvPr/>
        </p:nvSpPr>
        <p:spPr>
          <a:xfrm>
            <a:off x="6356747" y="3532227"/>
            <a:ext cx="357188" cy="446484"/>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1</a:t>
            </a:r>
            <a:endParaRPr lang="en-US" sz="2800" dirty="0"/>
          </a:p>
        </p:txBody>
      </p:sp>
      <p:sp>
        <p:nvSpPr>
          <p:cNvPr id="6" name="Text 3"/>
          <p:cNvSpPr/>
          <p:nvPr/>
        </p:nvSpPr>
        <p:spPr>
          <a:xfrm>
            <a:off x="7017306" y="3500318"/>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Margin Maximization</a:t>
            </a:r>
            <a:endParaRPr lang="en-US" sz="2300" dirty="0"/>
          </a:p>
        </p:txBody>
      </p:sp>
      <p:sp>
        <p:nvSpPr>
          <p:cNvPr id="7" name="Text 4"/>
          <p:cNvSpPr/>
          <p:nvPr/>
        </p:nvSpPr>
        <p:spPr>
          <a:xfrm>
            <a:off x="7017306" y="4008477"/>
            <a:ext cx="6819305" cy="1088708"/>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SVMs find the hyperplane that maximizes the distance (margin) between the decision boundary and the nearest data points of each class.</a:t>
            </a:r>
            <a:endParaRPr lang="en-US" sz="1750" dirty="0"/>
          </a:p>
        </p:txBody>
      </p:sp>
      <p:sp>
        <p:nvSpPr>
          <p:cNvPr id="8" name="Shape 5"/>
          <p:cNvSpPr/>
          <p:nvPr/>
        </p:nvSpPr>
        <p:spPr>
          <a:xfrm>
            <a:off x="6280190" y="5579150"/>
            <a:ext cx="510302" cy="510302"/>
          </a:xfrm>
          <a:prstGeom prst="roundRect">
            <a:avLst>
              <a:gd name="adj" fmla="val 18669"/>
            </a:avLst>
          </a:prstGeom>
          <a:solidFill>
            <a:srgbClr val="2F1D63"/>
          </a:solidFill>
          <a:ln w="7620">
            <a:solidFill>
              <a:srgbClr val="48367C"/>
            </a:solidFill>
            <a:prstDash val="solid"/>
          </a:ln>
        </p:spPr>
      </p:sp>
      <p:sp>
        <p:nvSpPr>
          <p:cNvPr id="9" name="Text 6"/>
          <p:cNvSpPr/>
          <p:nvPr/>
        </p:nvSpPr>
        <p:spPr>
          <a:xfrm>
            <a:off x="6356747" y="5611058"/>
            <a:ext cx="357188" cy="446484"/>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2</a:t>
            </a:r>
            <a:endParaRPr lang="en-US" sz="2800" dirty="0"/>
          </a:p>
        </p:txBody>
      </p:sp>
      <p:sp>
        <p:nvSpPr>
          <p:cNvPr id="10" name="Text 7"/>
          <p:cNvSpPr/>
          <p:nvPr/>
        </p:nvSpPr>
        <p:spPr>
          <a:xfrm>
            <a:off x="7017306" y="5579150"/>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Hyperplane Selection</a:t>
            </a:r>
            <a:endParaRPr lang="en-US" sz="2300" dirty="0"/>
          </a:p>
        </p:txBody>
      </p:sp>
      <p:sp>
        <p:nvSpPr>
          <p:cNvPr id="11" name="Text 8"/>
          <p:cNvSpPr/>
          <p:nvPr/>
        </p:nvSpPr>
        <p:spPr>
          <a:xfrm>
            <a:off x="7017306" y="6087308"/>
            <a:ext cx="6819305" cy="725805"/>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The support vectors, which lie on the margin, are the most important data points in determining the optimal hyperplane.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862727"/>
            <a:ext cx="7556421" cy="1488519"/>
          </a:xfrm>
          <a:prstGeom prst="rect">
            <a:avLst/>
          </a:prstGeom>
          <a:noFill/>
          <a:ln/>
        </p:spPr>
        <p:txBody>
          <a:bodyPr wrap="square" lIns="0" tIns="0" rIns="0" bIns="0" rtlCol="0" anchor="t"/>
          <a:lstStyle/>
          <a:p>
            <a:pPr algn="l"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Advantages and Disadvantages of SVMs</a:t>
            </a:r>
            <a:endParaRPr lang="en-US" sz="4650" dirty="0"/>
          </a:p>
        </p:txBody>
      </p:sp>
      <p:sp>
        <p:nvSpPr>
          <p:cNvPr id="4" name="Shape 1"/>
          <p:cNvSpPr/>
          <p:nvPr/>
        </p:nvSpPr>
        <p:spPr>
          <a:xfrm>
            <a:off x="793790" y="2691408"/>
            <a:ext cx="7556421" cy="2224326"/>
          </a:xfrm>
          <a:prstGeom prst="roundRect">
            <a:avLst>
              <a:gd name="adj" fmla="val 4283"/>
            </a:avLst>
          </a:prstGeom>
          <a:solidFill>
            <a:srgbClr val="2F1D63"/>
          </a:solidFill>
          <a:ln w="7620">
            <a:solidFill>
              <a:srgbClr val="48367C"/>
            </a:solidFill>
            <a:prstDash val="solid"/>
          </a:ln>
        </p:spPr>
      </p:sp>
      <p:sp>
        <p:nvSpPr>
          <p:cNvPr id="5" name="Text 2"/>
          <p:cNvSpPr/>
          <p:nvPr/>
        </p:nvSpPr>
        <p:spPr>
          <a:xfrm>
            <a:off x="1028224" y="2925842"/>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Advantages</a:t>
            </a:r>
            <a:endParaRPr lang="en-US" sz="2300" dirty="0"/>
          </a:p>
        </p:txBody>
      </p:sp>
      <p:sp>
        <p:nvSpPr>
          <p:cNvPr id="6" name="Text 3"/>
          <p:cNvSpPr/>
          <p:nvPr/>
        </p:nvSpPr>
        <p:spPr>
          <a:xfrm>
            <a:off x="1028224" y="3434001"/>
            <a:ext cx="7087553" cy="362903"/>
          </a:xfrm>
          <a:prstGeom prst="rect">
            <a:avLst/>
          </a:prstGeom>
          <a:noFill/>
          <a:ln/>
        </p:spPr>
        <p:txBody>
          <a:bodyPr wrap="none" lIns="0" tIns="0" rIns="0" bIns="0" rtlCol="0" anchor="t"/>
          <a:lstStyle/>
          <a:p>
            <a:pPr algn="l" marL="342900" indent="-342900">
              <a:lnSpc>
                <a:spcPts val="2850"/>
              </a:lnSpc>
              <a:buSzPct val="100000"/>
              <a:buChar char="•"/>
            </a:pPr>
            <a:r>
              <a:rPr lang="en-US" sz="1750" spc="-36" kern="0" dirty="0">
                <a:solidFill>
                  <a:srgbClr val="E0D6DE"/>
                </a:solidFill>
                <a:latin typeface="Inter" pitchFamily="34" charset="0"/>
                <a:ea typeface="Inter" pitchFamily="34" charset="-122"/>
                <a:cs typeface="Inter" pitchFamily="34" charset="-120"/>
              </a:rPr>
              <a:t>High accuracy for a variety of problems</a:t>
            </a:r>
            <a:endParaRPr lang="en-US" sz="1750" dirty="0"/>
          </a:p>
        </p:txBody>
      </p:sp>
      <p:sp>
        <p:nvSpPr>
          <p:cNvPr id="7" name="Text 4"/>
          <p:cNvSpPr/>
          <p:nvPr/>
        </p:nvSpPr>
        <p:spPr>
          <a:xfrm>
            <a:off x="1028224" y="3876199"/>
            <a:ext cx="7087553" cy="362903"/>
          </a:xfrm>
          <a:prstGeom prst="rect">
            <a:avLst/>
          </a:prstGeom>
          <a:noFill/>
          <a:ln/>
        </p:spPr>
        <p:txBody>
          <a:bodyPr wrap="none" lIns="0" tIns="0" rIns="0" bIns="0" rtlCol="0" anchor="t"/>
          <a:lstStyle/>
          <a:p>
            <a:pPr algn="l" marL="342900" indent="-342900">
              <a:lnSpc>
                <a:spcPts val="2850"/>
              </a:lnSpc>
              <a:buSzPct val="100000"/>
              <a:buChar char="•"/>
            </a:pPr>
            <a:r>
              <a:rPr lang="en-US" sz="1750" spc="-36" kern="0" dirty="0">
                <a:solidFill>
                  <a:srgbClr val="E0D6DE"/>
                </a:solidFill>
                <a:latin typeface="Inter" pitchFamily="34" charset="0"/>
                <a:ea typeface="Inter" pitchFamily="34" charset="-122"/>
                <a:cs typeface="Inter" pitchFamily="34" charset="-120"/>
              </a:rPr>
              <a:t>Effective in high-dimensional spaces</a:t>
            </a:r>
            <a:endParaRPr lang="en-US" sz="1750" dirty="0"/>
          </a:p>
        </p:txBody>
      </p:sp>
      <p:sp>
        <p:nvSpPr>
          <p:cNvPr id="8" name="Text 5"/>
          <p:cNvSpPr/>
          <p:nvPr/>
        </p:nvSpPr>
        <p:spPr>
          <a:xfrm>
            <a:off x="1028224" y="4318397"/>
            <a:ext cx="7087553" cy="362903"/>
          </a:xfrm>
          <a:prstGeom prst="rect">
            <a:avLst/>
          </a:prstGeom>
          <a:noFill/>
          <a:ln/>
        </p:spPr>
        <p:txBody>
          <a:bodyPr wrap="none" lIns="0" tIns="0" rIns="0" bIns="0" rtlCol="0" anchor="t"/>
          <a:lstStyle/>
          <a:p>
            <a:pPr algn="l" marL="342900" indent="-342900">
              <a:lnSpc>
                <a:spcPts val="2850"/>
              </a:lnSpc>
              <a:buSzPct val="100000"/>
              <a:buChar char="•"/>
            </a:pPr>
            <a:r>
              <a:rPr lang="en-US" sz="1750" spc="-36" kern="0" dirty="0">
                <a:solidFill>
                  <a:srgbClr val="E0D6DE"/>
                </a:solidFill>
                <a:latin typeface="Inter" pitchFamily="34" charset="0"/>
                <a:ea typeface="Inter" pitchFamily="34" charset="-122"/>
                <a:cs typeface="Inter" pitchFamily="34" charset="-120"/>
              </a:rPr>
              <a:t>Versatile with different kernel functions</a:t>
            </a:r>
            <a:endParaRPr lang="en-US" sz="1750" dirty="0"/>
          </a:p>
        </p:txBody>
      </p:sp>
      <p:sp>
        <p:nvSpPr>
          <p:cNvPr id="9" name="Shape 6"/>
          <p:cNvSpPr/>
          <p:nvPr/>
        </p:nvSpPr>
        <p:spPr>
          <a:xfrm>
            <a:off x="793790" y="5142548"/>
            <a:ext cx="7556421" cy="2224326"/>
          </a:xfrm>
          <a:prstGeom prst="roundRect">
            <a:avLst>
              <a:gd name="adj" fmla="val 4283"/>
            </a:avLst>
          </a:prstGeom>
          <a:solidFill>
            <a:srgbClr val="2F1D63"/>
          </a:solidFill>
          <a:ln w="7620">
            <a:solidFill>
              <a:srgbClr val="48367C"/>
            </a:solidFill>
            <a:prstDash val="solid"/>
          </a:ln>
        </p:spPr>
      </p:sp>
      <p:sp>
        <p:nvSpPr>
          <p:cNvPr id="10" name="Text 7"/>
          <p:cNvSpPr/>
          <p:nvPr/>
        </p:nvSpPr>
        <p:spPr>
          <a:xfrm>
            <a:off x="1028224" y="5376982"/>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Disadvantages</a:t>
            </a:r>
            <a:endParaRPr lang="en-US" sz="2300" dirty="0"/>
          </a:p>
        </p:txBody>
      </p:sp>
      <p:sp>
        <p:nvSpPr>
          <p:cNvPr id="11" name="Text 8"/>
          <p:cNvSpPr/>
          <p:nvPr/>
        </p:nvSpPr>
        <p:spPr>
          <a:xfrm>
            <a:off x="1028224" y="5885140"/>
            <a:ext cx="7087553" cy="362903"/>
          </a:xfrm>
          <a:prstGeom prst="rect">
            <a:avLst/>
          </a:prstGeom>
          <a:noFill/>
          <a:ln/>
        </p:spPr>
        <p:txBody>
          <a:bodyPr wrap="none" lIns="0" tIns="0" rIns="0" bIns="0" rtlCol="0" anchor="t"/>
          <a:lstStyle/>
          <a:p>
            <a:pPr algn="l" marL="342900" indent="-342900">
              <a:lnSpc>
                <a:spcPts val="2850"/>
              </a:lnSpc>
              <a:buSzPct val="100000"/>
              <a:buChar char="•"/>
            </a:pPr>
            <a:r>
              <a:rPr lang="en-US" sz="1750" spc="-36" kern="0" dirty="0">
                <a:solidFill>
                  <a:srgbClr val="E0D6DE"/>
                </a:solidFill>
                <a:latin typeface="Inter" pitchFamily="34" charset="0"/>
                <a:ea typeface="Inter" pitchFamily="34" charset="-122"/>
                <a:cs typeface="Inter" pitchFamily="34" charset="-120"/>
              </a:rPr>
              <a:t>Computationally expensive for large datasets</a:t>
            </a:r>
            <a:endParaRPr lang="en-US" sz="1750" dirty="0"/>
          </a:p>
        </p:txBody>
      </p:sp>
      <p:sp>
        <p:nvSpPr>
          <p:cNvPr id="12" name="Text 9"/>
          <p:cNvSpPr/>
          <p:nvPr/>
        </p:nvSpPr>
        <p:spPr>
          <a:xfrm>
            <a:off x="1028224" y="6327338"/>
            <a:ext cx="7087553" cy="362903"/>
          </a:xfrm>
          <a:prstGeom prst="rect">
            <a:avLst/>
          </a:prstGeom>
          <a:noFill/>
          <a:ln/>
        </p:spPr>
        <p:txBody>
          <a:bodyPr wrap="none" lIns="0" tIns="0" rIns="0" bIns="0" rtlCol="0" anchor="t"/>
          <a:lstStyle/>
          <a:p>
            <a:pPr algn="l" marL="342900" indent="-342900">
              <a:lnSpc>
                <a:spcPts val="2850"/>
              </a:lnSpc>
              <a:buSzPct val="100000"/>
              <a:buChar char="•"/>
            </a:pPr>
            <a:r>
              <a:rPr lang="en-US" sz="1750" spc="-36" kern="0" dirty="0">
                <a:solidFill>
                  <a:srgbClr val="E0D6DE"/>
                </a:solidFill>
                <a:latin typeface="Inter" pitchFamily="34" charset="0"/>
                <a:ea typeface="Inter" pitchFamily="34" charset="-122"/>
                <a:cs typeface="Inter" pitchFamily="34" charset="-120"/>
              </a:rPr>
              <a:t>Hyperparameter tuning can be challenging</a:t>
            </a:r>
            <a:endParaRPr lang="en-US" sz="1750" dirty="0"/>
          </a:p>
        </p:txBody>
      </p:sp>
      <p:sp>
        <p:nvSpPr>
          <p:cNvPr id="13" name="Text 10"/>
          <p:cNvSpPr/>
          <p:nvPr/>
        </p:nvSpPr>
        <p:spPr>
          <a:xfrm>
            <a:off x="1028224" y="6769537"/>
            <a:ext cx="7087553" cy="362903"/>
          </a:xfrm>
          <a:prstGeom prst="rect">
            <a:avLst/>
          </a:prstGeom>
          <a:noFill/>
          <a:ln/>
        </p:spPr>
        <p:txBody>
          <a:bodyPr wrap="none" lIns="0" tIns="0" rIns="0" bIns="0" rtlCol="0" anchor="t"/>
          <a:lstStyle/>
          <a:p>
            <a:pPr algn="l" marL="342900" indent="-342900">
              <a:lnSpc>
                <a:spcPts val="2850"/>
              </a:lnSpc>
              <a:buSzPct val="100000"/>
              <a:buChar char="•"/>
            </a:pPr>
            <a:r>
              <a:rPr lang="en-US" sz="1750" spc="-36" kern="0" dirty="0">
                <a:solidFill>
                  <a:srgbClr val="E0D6DE"/>
                </a:solidFill>
                <a:latin typeface="Inter" pitchFamily="34" charset="0"/>
                <a:ea typeface="Inter" pitchFamily="34" charset="-122"/>
                <a:cs typeface="Inter" pitchFamily="34" charset="-120"/>
              </a:rPr>
              <a:t>Interpretation of the model can be difficult</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33995" y="419576"/>
            <a:ext cx="6628686" cy="500658"/>
          </a:xfrm>
          <a:prstGeom prst="rect">
            <a:avLst/>
          </a:prstGeom>
          <a:noFill/>
          <a:ln/>
        </p:spPr>
        <p:txBody>
          <a:bodyPr wrap="none" lIns="0" tIns="0" rIns="0" bIns="0" rtlCol="0" anchor="t"/>
          <a:lstStyle/>
          <a:p>
            <a:pPr algn="l" indent="0" marL="0">
              <a:lnSpc>
                <a:spcPts val="3900"/>
              </a:lnSpc>
              <a:buNone/>
            </a:pPr>
            <a:r>
              <a:rPr lang="en-US" sz="3150" b="1" spc="-63" kern="0" dirty="0">
                <a:solidFill>
                  <a:srgbClr val="FF8AAF"/>
                </a:solidFill>
                <a:latin typeface="Petrona Bold" pitchFamily="34" charset="0"/>
                <a:ea typeface="Petrona Bold" pitchFamily="34" charset="-122"/>
                <a:cs typeface="Petrona Bold" pitchFamily="34" charset="-120"/>
              </a:rPr>
              <a:t>Visualizing SVM Decision Boundaries</a:t>
            </a:r>
            <a:endParaRPr lang="en-US" sz="3150" dirty="0"/>
          </a:p>
        </p:txBody>
      </p:sp>
      <p:pic>
        <p:nvPicPr>
          <p:cNvPr id="3" name="Image 0" descr="preencoded.png">    </p:cNvPr>
          <p:cNvPicPr>
            <a:picLocks noChangeAspect="1"/>
          </p:cNvPicPr>
          <p:nvPr/>
        </p:nvPicPr>
        <p:blipFill>
          <a:blip r:embed="rId1"/>
          <a:stretch>
            <a:fillRect/>
          </a:stretch>
        </p:blipFill>
        <p:spPr>
          <a:xfrm>
            <a:off x="533995" y="1225391"/>
            <a:ext cx="13562409" cy="7411879"/>
          </a:xfrm>
          <a:prstGeom prst="rect">
            <a:avLst/>
          </a:prstGeom>
        </p:spPr>
      </p:pic>
      <p:sp>
        <p:nvSpPr>
          <p:cNvPr id="4" name="Shape 1"/>
          <p:cNvSpPr/>
          <p:nvPr/>
        </p:nvSpPr>
        <p:spPr>
          <a:xfrm>
            <a:off x="4311134" y="8667750"/>
            <a:ext cx="152519" cy="152519"/>
          </a:xfrm>
          <a:prstGeom prst="roundRect">
            <a:avLst>
              <a:gd name="adj" fmla="val 11991"/>
            </a:avLst>
          </a:prstGeom>
          <a:solidFill>
            <a:srgbClr val="2D1C5F"/>
          </a:solidFill>
          <a:ln/>
        </p:spPr>
      </p:sp>
      <p:sp>
        <p:nvSpPr>
          <p:cNvPr id="5" name="Text 2"/>
          <p:cNvSpPr/>
          <p:nvPr/>
        </p:nvSpPr>
        <p:spPr>
          <a:xfrm>
            <a:off x="4524613" y="8667750"/>
            <a:ext cx="428506" cy="152519"/>
          </a:xfrm>
          <a:prstGeom prst="rect">
            <a:avLst/>
          </a:prstGeom>
          <a:noFill/>
          <a:ln/>
        </p:spPr>
        <p:txBody>
          <a:bodyPr wrap="none" lIns="0" tIns="0" rIns="0" bIns="0" rtlCol="0" anchor="t"/>
          <a:lstStyle/>
          <a:p>
            <a:pPr algn="l" indent="0" marL="0">
              <a:lnSpc>
                <a:spcPts val="1200"/>
              </a:lnSpc>
              <a:buNone/>
            </a:pPr>
            <a:r>
              <a:rPr lang="en-US" sz="1200" spc="-24" kern="0" dirty="0">
                <a:solidFill>
                  <a:srgbClr val="E0D6DE"/>
                </a:solidFill>
                <a:latin typeface="Inter" pitchFamily="34" charset="0"/>
                <a:ea typeface="Inter" pitchFamily="34" charset="-122"/>
                <a:cs typeface="Inter" pitchFamily="34" charset="-120"/>
              </a:rPr>
              <a:t>Linear</a:t>
            </a:r>
            <a:endParaRPr lang="en-US" sz="1200" dirty="0"/>
          </a:p>
        </p:txBody>
      </p:sp>
      <p:sp>
        <p:nvSpPr>
          <p:cNvPr id="6" name="Shape 3"/>
          <p:cNvSpPr/>
          <p:nvPr/>
        </p:nvSpPr>
        <p:spPr>
          <a:xfrm>
            <a:off x="6830497" y="8667750"/>
            <a:ext cx="152519" cy="152519"/>
          </a:xfrm>
          <a:prstGeom prst="roundRect">
            <a:avLst>
              <a:gd name="adj" fmla="val 11991"/>
            </a:avLst>
          </a:prstGeom>
          <a:solidFill>
            <a:srgbClr val="5A37BC"/>
          </a:solidFill>
          <a:ln/>
        </p:spPr>
      </p:sp>
      <p:sp>
        <p:nvSpPr>
          <p:cNvPr id="7" name="Text 4"/>
          <p:cNvSpPr/>
          <p:nvPr/>
        </p:nvSpPr>
        <p:spPr>
          <a:xfrm>
            <a:off x="7043976" y="8667750"/>
            <a:ext cx="755690" cy="152519"/>
          </a:xfrm>
          <a:prstGeom prst="rect">
            <a:avLst/>
          </a:prstGeom>
          <a:noFill/>
          <a:ln/>
        </p:spPr>
        <p:txBody>
          <a:bodyPr wrap="none" lIns="0" tIns="0" rIns="0" bIns="0" rtlCol="0" anchor="t"/>
          <a:lstStyle/>
          <a:p>
            <a:pPr algn="l" indent="0" marL="0">
              <a:lnSpc>
                <a:spcPts val="1200"/>
              </a:lnSpc>
              <a:buNone/>
            </a:pPr>
            <a:r>
              <a:rPr lang="en-US" sz="1200" spc="-24" kern="0" dirty="0">
                <a:solidFill>
                  <a:srgbClr val="E0D6DE"/>
                </a:solidFill>
                <a:latin typeface="Inter" pitchFamily="34" charset="0"/>
                <a:ea typeface="Inter" pitchFamily="34" charset="-122"/>
                <a:cs typeface="Inter" pitchFamily="34" charset="-120"/>
              </a:rPr>
              <a:t>Polynomial</a:t>
            </a:r>
            <a:endParaRPr lang="en-US" sz="1200" dirty="0"/>
          </a:p>
        </p:txBody>
      </p:sp>
      <p:sp>
        <p:nvSpPr>
          <p:cNvPr id="8" name="Shape 5"/>
          <p:cNvSpPr/>
          <p:nvPr/>
        </p:nvSpPr>
        <p:spPr>
          <a:xfrm>
            <a:off x="9677162" y="8667750"/>
            <a:ext cx="152519" cy="152519"/>
          </a:xfrm>
          <a:prstGeom prst="roundRect">
            <a:avLst>
              <a:gd name="adj" fmla="val 11991"/>
            </a:avLst>
          </a:prstGeom>
          <a:solidFill>
            <a:srgbClr val="A38EDE"/>
          </a:solidFill>
          <a:ln/>
        </p:spPr>
      </p:sp>
      <p:sp>
        <p:nvSpPr>
          <p:cNvPr id="9" name="Text 6"/>
          <p:cNvSpPr/>
          <p:nvPr/>
        </p:nvSpPr>
        <p:spPr>
          <a:xfrm>
            <a:off x="9890641" y="8667750"/>
            <a:ext cx="278844" cy="152519"/>
          </a:xfrm>
          <a:prstGeom prst="rect">
            <a:avLst/>
          </a:prstGeom>
          <a:noFill/>
          <a:ln/>
        </p:spPr>
        <p:txBody>
          <a:bodyPr wrap="none" lIns="0" tIns="0" rIns="0" bIns="0" rtlCol="0" anchor="t"/>
          <a:lstStyle/>
          <a:p>
            <a:pPr algn="l" indent="0" marL="0">
              <a:lnSpc>
                <a:spcPts val="1200"/>
              </a:lnSpc>
              <a:buNone/>
            </a:pPr>
            <a:r>
              <a:rPr lang="en-US" sz="1200" spc="-24" kern="0" dirty="0">
                <a:solidFill>
                  <a:srgbClr val="E0D6DE"/>
                </a:solidFill>
                <a:latin typeface="Inter" pitchFamily="34" charset="0"/>
                <a:ea typeface="Inter" pitchFamily="34" charset="-122"/>
                <a:cs typeface="Inter" pitchFamily="34" charset="-120"/>
              </a:rPr>
              <a:t>RBF</a:t>
            </a:r>
            <a:endParaRPr lang="en-US" sz="1200" dirty="0"/>
          </a:p>
        </p:txBody>
      </p:sp>
      <p:sp>
        <p:nvSpPr>
          <p:cNvPr id="10" name="Text 7"/>
          <p:cNvSpPr/>
          <p:nvPr/>
        </p:nvSpPr>
        <p:spPr>
          <a:xfrm>
            <a:off x="533995" y="8991838"/>
            <a:ext cx="13562409" cy="488394"/>
          </a:xfrm>
          <a:prstGeom prst="rect">
            <a:avLst/>
          </a:prstGeom>
          <a:noFill/>
          <a:ln/>
        </p:spPr>
        <p:txBody>
          <a:bodyPr wrap="square" lIns="0" tIns="0" rIns="0" bIns="0" rtlCol="0" anchor="t"/>
          <a:lstStyle/>
          <a:p>
            <a:pPr algn="l" indent="0" marL="0">
              <a:lnSpc>
                <a:spcPts val="1900"/>
              </a:lnSpc>
              <a:buNone/>
            </a:pPr>
            <a:r>
              <a:rPr lang="en-US" sz="1200" spc="-24" kern="0" dirty="0">
                <a:solidFill>
                  <a:srgbClr val="E0D6DE"/>
                </a:solidFill>
                <a:latin typeface="Inter" pitchFamily="34" charset="0"/>
                <a:ea typeface="Inter" pitchFamily="34" charset="-122"/>
                <a:cs typeface="Inter" pitchFamily="34" charset="-120"/>
              </a:rPr>
              <a:t>The choice of kernel function in SVMs determines the shape of the decision boundary. Linear SVMs produce linear decision boundaries, while polynomial and RBF kernels can create more complex, nonlinear boundaries to better fit the data.</a:t>
            </a:r>
            <a:endParaRPr lang="en-US"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461385"/>
            <a:ext cx="5954197" cy="744260"/>
          </a:xfrm>
          <a:prstGeom prst="rect">
            <a:avLst/>
          </a:prstGeom>
          <a:noFill/>
          <a:ln/>
        </p:spPr>
        <p:txBody>
          <a:bodyPr wrap="none" lIns="0" tIns="0" rIns="0" bIns="0" rtlCol="0" anchor="t"/>
          <a:lstStyle/>
          <a:p>
            <a:pPr algn="l"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Applications of SVMs</a:t>
            </a:r>
            <a:endParaRPr lang="en-US" sz="4650" dirty="0"/>
          </a:p>
        </p:txBody>
      </p:sp>
      <p:pic>
        <p:nvPicPr>
          <p:cNvPr id="4" name="Image 1" descr="preencoded.png">    </p:cNvPr>
          <p:cNvPicPr>
            <a:picLocks noChangeAspect="1"/>
          </p:cNvPicPr>
          <p:nvPr/>
        </p:nvPicPr>
        <p:blipFill>
          <a:blip r:embed="rId2"/>
          <a:stretch>
            <a:fillRect/>
          </a:stretch>
        </p:blipFill>
        <p:spPr>
          <a:xfrm>
            <a:off x="793790" y="4585454"/>
            <a:ext cx="566976" cy="566976"/>
          </a:xfrm>
          <a:prstGeom prst="rect">
            <a:avLst/>
          </a:prstGeom>
        </p:spPr>
      </p:pic>
      <p:sp>
        <p:nvSpPr>
          <p:cNvPr id="5" name="Text 1"/>
          <p:cNvSpPr/>
          <p:nvPr/>
        </p:nvSpPr>
        <p:spPr>
          <a:xfrm>
            <a:off x="1587579" y="4545806"/>
            <a:ext cx="2211705" cy="744141"/>
          </a:xfrm>
          <a:prstGeom prst="rect">
            <a:avLst/>
          </a:prstGeom>
          <a:noFill/>
          <a:ln/>
        </p:spPr>
        <p:txBody>
          <a:bodyPr wrap="squar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Image Classification</a:t>
            </a:r>
            <a:endParaRPr lang="en-US" sz="2300" dirty="0"/>
          </a:p>
        </p:txBody>
      </p:sp>
      <p:sp>
        <p:nvSpPr>
          <p:cNvPr id="6" name="Text 2"/>
          <p:cNvSpPr/>
          <p:nvPr/>
        </p:nvSpPr>
        <p:spPr>
          <a:xfrm>
            <a:off x="1587579" y="5426035"/>
            <a:ext cx="2211705" cy="2177415"/>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SVMs excel at classifying images into different categories, such as facial recognition or object detection.</a:t>
            </a:r>
            <a:endParaRPr lang="en-US" sz="1750" dirty="0"/>
          </a:p>
        </p:txBody>
      </p:sp>
      <p:pic>
        <p:nvPicPr>
          <p:cNvPr id="7" name="Image 2" descr="preencoded.png">    </p:cNvPr>
          <p:cNvPicPr>
            <a:picLocks noChangeAspect="1"/>
          </p:cNvPicPr>
          <p:nvPr/>
        </p:nvPicPr>
        <p:blipFill>
          <a:blip r:embed="rId3"/>
          <a:stretch>
            <a:fillRect/>
          </a:stretch>
        </p:blipFill>
        <p:spPr>
          <a:xfrm>
            <a:off x="4139446" y="4585454"/>
            <a:ext cx="566976" cy="566976"/>
          </a:xfrm>
          <a:prstGeom prst="rect">
            <a:avLst/>
          </a:prstGeom>
        </p:spPr>
      </p:pic>
      <p:sp>
        <p:nvSpPr>
          <p:cNvPr id="8" name="Text 3"/>
          <p:cNvSpPr/>
          <p:nvPr/>
        </p:nvSpPr>
        <p:spPr>
          <a:xfrm>
            <a:off x="4933236" y="4545806"/>
            <a:ext cx="2211824"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Text Analysis</a:t>
            </a:r>
            <a:endParaRPr lang="en-US" sz="2300" dirty="0"/>
          </a:p>
        </p:txBody>
      </p:sp>
      <p:sp>
        <p:nvSpPr>
          <p:cNvPr id="9" name="Text 4"/>
          <p:cNvSpPr/>
          <p:nvPr/>
        </p:nvSpPr>
        <p:spPr>
          <a:xfrm>
            <a:off x="4933236" y="5053965"/>
            <a:ext cx="2211824" cy="2540318"/>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SVMs are used for text classification tasks like spam detection, sentiment analysis, and document categorization.</a:t>
            </a:r>
            <a:endParaRPr lang="en-US" sz="1750" dirty="0"/>
          </a:p>
        </p:txBody>
      </p:sp>
      <p:pic>
        <p:nvPicPr>
          <p:cNvPr id="10" name="Image 3" descr="preencoded.png">    </p:cNvPr>
          <p:cNvPicPr>
            <a:picLocks noChangeAspect="1"/>
          </p:cNvPicPr>
          <p:nvPr/>
        </p:nvPicPr>
        <p:blipFill>
          <a:blip r:embed="rId4"/>
          <a:stretch>
            <a:fillRect/>
          </a:stretch>
        </p:blipFill>
        <p:spPr>
          <a:xfrm>
            <a:off x="7485221" y="4585454"/>
            <a:ext cx="566976" cy="566976"/>
          </a:xfrm>
          <a:prstGeom prst="rect">
            <a:avLst/>
          </a:prstGeom>
        </p:spPr>
      </p:pic>
      <p:sp>
        <p:nvSpPr>
          <p:cNvPr id="11" name="Text 5"/>
          <p:cNvSpPr/>
          <p:nvPr/>
        </p:nvSpPr>
        <p:spPr>
          <a:xfrm>
            <a:off x="8279011" y="4545806"/>
            <a:ext cx="2211824"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Bioinformatics</a:t>
            </a:r>
            <a:endParaRPr lang="en-US" sz="2300" dirty="0"/>
          </a:p>
        </p:txBody>
      </p:sp>
      <p:sp>
        <p:nvSpPr>
          <p:cNvPr id="12" name="Text 6"/>
          <p:cNvSpPr/>
          <p:nvPr/>
        </p:nvSpPr>
        <p:spPr>
          <a:xfrm>
            <a:off x="8279011" y="5053965"/>
            <a:ext cx="2211824" cy="2177415"/>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SVMs are applied in bioinformatics for tasks like protein structure prediction and microarray data analysis.</a:t>
            </a:r>
            <a:endParaRPr lang="en-US" sz="1750" dirty="0"/>
          </a:p>
        </p:txBody>
      </p:sp>
      <p:pic>
        <p:nvPicPr>
          <p:cNvPr id="13" name="Image 4" descr="preencoded.png">    </p:cNvPr>
          <p:cNvPicPr>
            <a:picLocks noChangeAspect="1"/>
          </p:cNvPicPr>
          <p:nvPr/>
        </p:nvPicPr>
        <p:blipFill>
          <a:blip r:embed="rId5"/>
          <a:stretch>
            <a:fillRect/>
          </a:stretch>
        </p:blipFill>
        <p:spPr>
          <a:xfrm>
            <a:off x="10830997" y="4585454"/>
            <a:ext cx="566976" cy="566976"/>
          </a:xfrm>
          <a:prstGeom prst="rect">
            <a:avLst/>
          </a:prstGeom>
        </p:spPr>
      </p:pic>
      <p:sp>
        <p:nvSpPr>
          <p:cNvPr id="14" name="Text 7"/>
          <p:cNvSpPr/>
          <p:nvPr/>
        </p:nvSpPr>
        <p:spPr>
          <a:xfrm>
            <a:off x="11624786" y="4545806"/>
            <a:ext cx="2211824"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Finance</a:t>
            </a:r>
            <a:endParaRPr lang="en-US" sz="2300" dirty="0"/>
          </a:p>
        </p:txBody>
      </p:sp>
      <p:sp>
        <p:nvSpPr>
          <p:cNvPr id="15" name="Text 8"/>
          <p:cNvSpPr/>
          <p:nvPr/>
        </p:nvSpPr>
        <p:spPr>
          <a:xfrm>
            <a:off x="11624786" y="5053965"/>
            <a:ext cx="2211824" cy="1814513"/>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SVMs are used for financial modeling, credit scoring, and stock market prediction.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2025-04-20T10:32:29Z</dcterms:created>
  <dcterms:modified xsi:type="dcterms:W3CDTF">2025-04-20T10:32:29Z</dcterms:modified>
</cp:coreProperties>
</file>